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26" r:id="rId2"/>
    <p:sldId id="381" r:id="rId3"/>
    <p:sldId id="259" r:id="rId4"/>
    <p:sldId id="264" r:id="rId5"/>
    <p:sldId id="280" r:id="rId6"/>
    <p:sldId id="351" r:id="rId7"/>
    <p:sldId id="352" r:id="rId8"/>
    <p:sldId id="265" r:id="rId9"/>
    <p:sldId id="353" r:id="rId10"/>
    <p:sldId id="359" r:id="rId11"/>
    <p:sldId id="355" r:id="rId12"/>
    <p:sldId id="356" r:id="rId13"/>
    <p:sldId id="357" r:id="rId14"/>
    <p:sldId id="358" r:id="rId15"/>
    <p:sldId id="360" r:id="rId16"/>
    <p:sldId id="270" r:id="rId17"/>
    <p:sldId id="266" r:id="rId18"/>
    <p:sldId id="276" r:id="rId19"/>
    <p:sldId id="278" r:id="rId20"/>
    <p:sldId id="277" r:id="rId21"/>
    <p:sldId id="272" r:id="rId22"/>
    <p:sldId id="376" r:id="rId23"/>
    <p:sldId id="365" r:id="rId24"/>
    <p:sldId id="372" r:id="rId25"/>
    <p:sldId id="374" r:id="rId26"/>
    <p:sldId id="373" r:id="rId27"/>
    <p:sldId id="375" r:id="rId28"/>
    <p:sldId id="366" r:id="rId29"/>
    <p:sldId id="368" r:id="rId30"/>
    <p:sldId id="369" r:id="rId31"/>
    <p:sldId id="370" r:id="rId32"/>
    <p:sldId id="371" r:id="rId33"/>
    <p:sldId id="377" r:id="rId34"/>
    <p:sldId id="378" r:id="rId35"/>
    <p:sldId id="361" r:id="rId36"/>
    <p:sldId id="379" r:id="rId37"/>
    <p:sldId id="380" r:id="rId38"/>
    <p:sldId id="363" r:id="rId39"/>
    <p:sldId id="362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80808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6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67" y="4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38192-EF79-4F18-892D-B65E93EB7E4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57D89-BD75-4D72-9D13-1EC8002A5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3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이떄</a:t>
            </a:r>
            <a:r>
              <a:rPr lang="ko-KR" altLang="en-US" dirty="0"/>
              <a:t> 부기장 했었고 </a:t>
            </a:r>
            <a:r>
              <a:rPr lang="en-US" altLang="ko-KR" dirty="0"/>
              <a:t>19</a:t>
            </a:r>
            <a:r>
              <a:rPr lang="ko-KR" altLang="en-US" dirty="0"/>
              <a:t>년도</a:t>
            </a:r>
            <a:r>
              <a:rPr lang="en-US" altLang="ko-KR" dirty="0"/>
              <a:t> </a:t>
            </a:r>
            <a:r>
              <a:rPr lang="ko-KR" altLang="en-US" dirty="0"/>
              <a:t>졸업  </a:t>
            </a:r>
            <a:r>
              <a:rPr lang="en-US" altLang="ko-KR" dirty="0"/>
              <a:t>19</a:t>
            </a:r>
            <a:r>
              <a:rPr lang="ko-KR" altLang="en-US" dirty="0"/>
              <a:t>년도에 공주대 컴퓨터공학부 갔고 수시 반수 해서 현재 숭실대학교 컴퓨터학부 재학중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428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진심으로 쓴 후기들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0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공통적으로 </a:t>
            </a:r>
            <a:r>
              <a:rPr lang="ko-KR" altLang="en-US" dirty="0" err="1"/>
              <a:t>추천하는곳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205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가볼만한곳</a:t>
            </a:r>
            <a:r>
              <a:rPr lang="ko-KR" altLang="en-US" dirty="0"/>
              <a:t> 리스트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934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어떤 이점 있을까   여기서 </a:t>
            </a:r>
            <a:r>
              <a:rPr lang="ko-KR" altLang="en-US" dirty="0" err="1"/>
              <a:t>안푼</a:t>
            </a:r>
            <a:r>
              <a:rPr lang="ko-KR" altLang="en-US" dirty="0"/>
              <a:t> 내용은 다음주에 </a:t>
            </a:r>
            <a:r>
              <a:rPr lang="ko-KR" altLang="en-US" dirty="0" err="1"/>
              <a:t>풀어야된다</a:t>
            </a:r>
            <a:r>
              <a:rPr lang="ko-KR" altLang="en-US" dirty="0"/>
              <a:t> </a:t>
            </a:r>
            <a:r>
              <a:rPr lang="en-US" altLang="ko-KR" dirty="0"/>
              <a:t>v5</a:t>
            </a:r>
            <a:r>
              <a:rPr lang="ko-KR" altLang="en-US" dirty="0"/>
              <a:t>랑 새로운 접근방법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racleSansVF"/>
              </a:rPr>
              <a:t>빅 데이터는 더 많은 정보를 제공하므로 보다 신뢰도가 높은 답을 구함</a:t>
            </a:r>
            <a:endParaRPr lang="en-US" altLang="ko-KR" b="0" i="0" dirty="0">
              <a:solidFill>
                <a:srgbClr val="000000"/>
              </a:solidFill>
              <a:effectLst/>
              <a:latin typeface="OracleSansVF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99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r>
              <a:rPr lang="ko-KR" altLang="en-US" dirty="0" err="1"/>
              <a:t>월자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09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https://www.tiobe.com/tiobe-index/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420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https://www.youtube.com/watch?v=czr-98yo6RU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796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로직보드</a:t>
            </a:r>
            <a:r>
              <a:rPr lang="ko-KR" altLang="en-US" dirty="0"/>
              <a:t>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en-US" altLang="ko-KR" dirty="0" err="1"/>
              <a:t>gpu</a:t>
            </a:r>
            <a:r>
              <a:rPr lang="en-US" altLang="ko-KR" dirty="0"/>
              <a:t> ram </a:t>
            </a:r>
            <a:r>
              <a:rPr lang="ko-KR" altLang="en-US" dirty="0"/>
              <a:t>통신 메모리 등등 구동에 필요한 부품들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009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https://www.youtube.com/watch?v=RPGUQySBikQ</a:t>
            </a:r>
          </a:p>
          <a:p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일반적인 로켓 </a:t>
            </a:r>
            <a:r>
              <a:rPr lang="en-US" altLang="ko-KR" b="0" i="0" dirty="0">
                <a:solidFill>
                  <a:srgbClr val="B5AEA4"/>
                </a:solidFill>
                <a:effectLst/>
                <a:latin typeface="Apple SD Gothic Neo"/>
              </a:rPr>
              <a:t>3,424</a:t>
            </a:r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억 </a:t>
            </a:r>
            <a:r>
              <a:rPr lang="en-US" altLang="ko-KR" b="0" i="0" dirty="0">
                <a:solidFill>
                  <a:srgbClr val="B5AEA4"/>
                </a:solidFill>
                <a:effectLst/>
                <a:latin typeface="Apple SD Gothic Neo"/>
              </a:rPr>
              <a:t>5,000</a:t>
            </a:r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만  어떻게 싸게  재활용 </a:t>
            </a:r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  <a:p>
            <a:r>
              <a:rPr lang="ko-KR" altLang="en-US" b="0" i="0" dirty="0" err="1">
                <a:solidFill>
                  <a:srgbClr val="B5AEA4"/>
                </a:solidFill>
                <a:effectLst/>
                <a:latin typeface="Apple SD Gothic Neo"/>
              </a:rPr>
              <a:t>착륙후</a:t>
            </a:r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 엔지니어 인터뷰 하드웨어 보다 소프트웨어가 우리 로켓에서 중요함</a:t>
            </a:r>
            <a:endParaRPr lang="en-US" altLang="ko-KR" b="0" i="0" dirty="0">
              <a:solidFill>
                <a:srgbClr val="B5AEA4"/>
              </a:solidFill>
              <a:effectLst/>
              <a:latin typeface="Apple SD Gothic 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383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14~</a:t>
            </a:r>
            <a:r>
              <a:rPr lang="ko-KR" altLang="en-US" dirty="0"/>
              <a:t>지금까지 </a:t>
            </a:r>
            <a:r>
              <a:rPr lang="en-US" altLang="ko-KR" dirty="0"/>
              <a:t>14</a:t>
            </a:r>
            <a:r>
              <a:rPr lang="ko-KR" altLang="en-US" dirty="0"/>
              <a:t>만</a:t>
            </a:r>
            <a:r>
              <a:rPr lang="en-US" altLang="ko-KR" dirty="0"/>
              <a:t>5</a:t>
            </a:r>
            <a:r>
              <a:rPr lang="ko-KR" altLang="en-US" dirty="0"/>
              <a:t>천</a:t>
            </a:r>
            <a:r>
              <a:rPr lang="en-US" altLang="ko-KR" dirty="0"/>
              <a:t>9</a:t>
            </a:r>
            <a:r>
              <a:rPr lang="ko-KR" altLang="en-US" dirty="0"/>
              <a:t>백</a:t>
            </a:r>
            <a:r>
              <a:rPr lang="en-US" altLang="ko-KR" dirty="0"/>
              <a:t>8</a:t>
            </a:r>
            <a:r>
              <a:rPr lang="ko-KR" altLang="en-US" dirty="0"/>
              <a:t>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058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유사한 과정을 매번 하고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60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이렇데</a:t>
            </a:r>
            <a:r>
              <a:rPr lang="ko-KR" altLang="en-US" dirty="0"/>
              <a:t> 많이 들어는 봤는데 어떻게 하는지 모르겠지 근데 우리들은 비슷한 과정을 </a:t>
            </a:r>
            <a:r>
              <a:rPr lang="ko-KR" altLang="en-US" dirty="0" err="1"/>
              <a:t>매번함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7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28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뻘글</a:t>
            </a:r>
            <a:r>
              <a:rPr lang="ko-KR" altLang="en-US" dirty="0"/>
              <a:t> 광고 거름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67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9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48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73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4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15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69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21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42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94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538F8-4A7A-44CA-AA3A-B9DEC8247D1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73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7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26.png"/><Relationship Id="rId9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C04385-D066-4CBC-BA55-7429A12DA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19" y="2836694"/>
            <a:ext cx="10619362" cy="1184612"/>
          </a:xfrm>
        </p:spPr>
        <p:txBody>
          <a:bodyPr>
            <a:normAutofit/>
          </a:bodyPr>
          <a:lstStyle/>
          <a:p>
            <a:r>
              <a:rPr lang="en-US" altLang="ko-KR" sz="7200" dirty="0"/>
              <a:t>bit.ly/3628SwY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759216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071E7D-0804-4E49-83A4-BF36C5A5C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745"/>
          <a:stretch/>
        </p:blipFill>
        <p:spPr>
          <a:xfrm>
            <a:off x="2463352" y="0"/>
            <a:ext cx="7265296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F1274F-64B4-4500-8C9B-C405B0D1E929}"/>
              </a:ext>
            </a:extLst>
          </p:cNvPr>
          <p:cNvSpPr/>
          <p:nvPr/>
        </p:nvSpPr>
        <p:spPr>
          <a:xfrm flipV="1">
            <a:off x="2463352" y="-1"/>
            <a:ext cx="7265296" cy="44823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794165-243E-4B00-83D4-B88D1954BA0F}"/>
              </a:ext>
            </a:extLst>
          </p:cNvPr>
          <p:cNvSpPr/>
          <p:nvPr/>
        </p:nvSpPr>
        <p:spPr>
          <a:xfrm flipV="1">
            <a:off x="2463352" y="2931459"/>
            <a:ext cx="7265296" cy="5154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81AD88-6EA1-4926-BC2D-DED59A6FB783}"/>
              </a:ext>
            </a:extLst>
          </p:cNvPr>
          <p:cNvSpPr/>
          <p:nvPr/>
        </p:nvSpPr>
        <p:spPr>
          <a:xfrm flipV="1">
            <a:off x="2463352" y="6409765"/>
            <a:ext cx="7265296" cy="44823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8C7E1C0-0A23-43E6-9F5E-488E464018EE}"/>
              </a:ext>
            </a:extLst>
          </p:cNvPr>
          <p:cNvCxnSpPr>
            <a:cxnSpLocks/>
            <a:stCxn id="6" idx="1"/>
            <a:endCxn id="10" idx="1"/>
          </p:cNvCxnSpPr>
          <p:nvPr/>
        </p:nvCxnSpPr>
        <p:spPr>
          <a:xfrm rot="10800000" flipV="1">
            <a:off x="2463352" y="224116"/>
            <a:ext cx="12700" cy="6409766"/>
          </a:xfrm>
          <a:prstGeom prst="bentConnector3">
            <a:avLst>
              <a:gd name="adj1" fmla="val 8505882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0B3ED1-473E-43BA-AD43-EDD28976BC72}"/>
              </a:ext>
            </a:extLst>
          </p:cNvPr>
          <p:cNvSpPr/>
          <p:nvPr/>
        </p:nvSpPr>
        <p:spPr>
          <a:xfrm>
            <a:off x="719033" y="2998692"/>
            <a:ext cx="1353306" cy="85723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54%</a:t>
            </a:r>
            <a:endParaRPr lang="ko-KR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45D898-41FA-4BC3-B7F5-452567DA852B}"/>
              </a:ext>
            </a:extLst>
          </p:cNvPr>
          <p:cNvSpPr txBox="1"/>
          <p:nvPr/>
        </p:nvSpPr>
        <p:spPr>
          <a:xfrm>
            <a:off x="9865964" y="3945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CAC383-C95F-47A3-95EB-5A3B42D21FAD}"/>
              </a:ext>
            </a:extLst>
          </p:cNvPr>
          <p:cNvSpPr txBox="1"/>
          <p:nvPr/>
        </p:nvSpPr>
        <p:spPr>
          <a:xfrm>
            <a:off x="9866630" y="305797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3D583-1F02-4FE4-87C8-C7B22423EFB7}"/>
              </a:ext>
            </a:extLst>
          </p:cNvPr>
          <p:cNvSpPr txBox="1"/>
          <p:nvPr/>
        </p:nvSpPr>
        <p:spPr>
          <a:xfrm>
            <a:off x="9865964" y="644921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3897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reative Electron 친구들이 호주의 Circuitwise로 내려 와서 뛰어난 미리 보기 사진을 찍었습니다.">
            <a:extLst>
              <a:ext uri="{FF2B5EF4-FFF2-40B4-BE49-F238E27FC236}">
                <a16:creationId xmlns:a16="http://schemas.microsoft.com/office/drawing/2014/main" id="{F2D0D345-B42A-4109-8D89-022C46B21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676" y="1347507"/>
            <a:ext cx="5550647" cy="416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C86C75F-C8DF-4797-BD36-76EBD2DBA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17 8+</a:t>
            </a:r>
            <a:endParaRPr lang="ko-KR" altLang="en-US" dirty="0"/>
          </a:p>
        </p:txBody>
      </p:sp>
      <p:pic>
        <p:nvPicPr>
          <p:cNvPr id="1028" name="Picture 4" descr="드럼롤 부탁합니다–칩 타임 입니다! 이 실리콘을 자세히 살펴보는데 도움을 주신 TechInsights 관계자들에게 특별히 감사드립니다:">
            <a:extLst>
              <a:ext uri="{FF2B5EF4-FFF2-40B4-BE49-F238E27FC236}">
                <a16:creationId xmlns:a16="http://schemas.microsoft.com/office/drawing/2014/main" id="{6CE377A7-07BC-4D9C-8BE7-5D848CAD8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1104"/>
            <a:ext cx="5729194" cy="429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그리고 뒷면에:">
            <a:extLst>
              <a:ext uri="{FF2B5EF4-FFF2-40B4-BE49-F238E27FC236}">
                <a16:creationId xmlns:a16="http://schemas.microsoft.com/office/drawing/2014/main" id="{A45C7EF0-3240-4897-8F6D-C915E2FA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808" y="2561104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42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6C75F-C8DF-4797-BD36-76EBD2DBA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 </a:t>
            </a:r>
            <a:r>
              <a:rPr lang="en-US" altLang="ko-KR" dirty="0" err="1"/>
              <a:t>xs</a:t>
            </a:r>
            <a:r>
              <a:rPr lang="en-US" altLang="ko-KR" dirty="0"/>
              <a:t> max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3F7A55-70B5-4D72-9DB7-AB506B6BE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738" y="1400925"/>
            <a:ext cx="2216524" cy="4056150"/>
          </a:xfrm>
          <a:prstGeom prst="rect">
            <a:avLst/>
          </a:prstGeom>
        </p:spPr>
      </p:pic>
      <p:pic>
        <p:nvPicPr>
          <p:cNvPr id="3074" name="Picture 2" descr="Micron MT53D512M64D4SB-046 4GB LPDDR4X SDRAM 위의 Apple APL1W81A12 Bionic SoC">
            <a:extLst>
              <a:ext uri="{FF2B5EF4-FFF2-40B4-BE49-F238E27FC236}">
                <a16:creationId xmlns:a16="http://schemas.microsoft.com/office/drawing/2014/main" id="{3300CD0D-A9C4-453D-9B3B-28A12FA5F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5" y="2562596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vago 8092M high/mid band power amplifier duplexer (PAD) 고/중대 역 전력 증폭 송수 전환기 (PAD)">
            <a:extLst>
              <a:ext uri="{FF2B5EF4-FFF2-40B4-BE49-F238E27FC236}">
                <a16:creationId xmlns:a16="http://schemas.microsoft.com/office/drawing/2014/main" id="{62C24DDE-21AB-4FD6-99F8-8F2556461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172" y="2628900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FDECDD-1431-4F10-91A9-59D2010D3459}"/>
              </a:ext>
            </a:extLst>
          </p:cNvPr>
          <p:cNvSpPr/>
          <p:nvPr/>
        </p:nvSpPr>
        <p:spPr>
          <a:xfrm>
            <a:off x="9062977" y="4051138"/>
            <a:ext cx="474562" cy="64818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C28343-4CB2-4152-B380-EC905360C29A}"/>
              </a:ext>
            </a:extLst>
          </p:cNvPr>
          <p:cNvSpPr/>
          <p:nvPr/>
        </p:nvSpPr>
        <p:spPr>
          <a:xfrm>
            <a:off x="9537539" y="4375230"/>
            <a:ext cx="467494" cy="324091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654CB5-0F3C-46E1-8D51-29D929C4AD0F}"/>
              </a:ext>
            </a:extLst>
          </p:cNvPr>
          <p:cNvSpPr/>
          <p:nvPr/>
        </p:nvSpPr>
        <p:spPr>
          <a:xfrm>
            <a:off x="10172562" y="4236335"/>
            <a:ext cx="177148" cy="324092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607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9404D2B-7058-4A32-8B2D-4542D34F4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024" y="1380423"/>
            <a:ext cx="2043952" cy="4097153"/>
          </a:xfrm>
          <a:prstGeom prst="rect">
            <a:avLst/>
          </a:prstGeom>
        </p:spPr>
      </p:pic>
      <p:pic>
        <p:nvPicPr>
          <p:cNvPr id="2052" name="Picture 4" descr="마지막으로 하지만 중요한 상단에서 다음을 발견합니다:">
            <a:extLst>
              <a:ext uri="{FF2B5EF4-FFF2-40B4-BE49-F238E27FC236}">
                <a16:creationId xmlns:a16="http://schemas.microsoft.com/office/drawing/2014/main" id="{D134AA77-B679-434E-A834-4268129EF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79" y="234529"/>
            <a:ext cx="4878786" cy="365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우리는 최고의 칩 탐지기 안경을 착용하고 작업을 시작합니다. 지금까지 확인한 내용은 다음과 같습니다:">
            <a:extLst>
              <a:ext uri="{FF2B5EF4-FFF2-40B4-BE49-F238E27FC236}">
                <a16:creationId xmlns:a16="http://schemas.microsoft.com/office/drawing/2014/main" id="{8106B256-F05B-43AF-A607-F3CB4D615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365" y="234529"/>
            <a:ext cx="4878786" cy="365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많은 칩이 있지만 우리는 최대한 빨리 식별하고 있습니다. RF 보드는 다음과 같습니다:">
            <a:extLst>
              <a:ext uri="{FF2B5EF4-FFF2-40B4-BE49-F238E27FC236}">
                <a16:creationId xmlns:a16="http://schemas.microsoft.com/office/drawing/2014/main" id="{CC758582-86A1-40AB-8BC0-AF6702023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316" y="3232430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C86C75F-C8DF-4797-BD36-76EBD2DBA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208362"/>
            <a:ext cx="10515600" cy="1325563"/>
          </a:xfrm>
        </p:spPr>
        <p:txBody>
          <a:bodyPr/>
          <a:lstStyle/>
          <a:p>
            <a:r>
              <a:rPr lang="en-US" altLang="ko-KR" dirty="0"/>
              <a:t>19 11 pro max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97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reative Electron 친구들이 호주의 Circuitwise로 내려 와서 뛰어난 미리 보기 사진을 찍었습니다.">
            <a:extLst>
              <a:ext uri="{FF2B5EF4-FFF2-40B4-BE49-F238E27FC236}">
                <a16:creationId xmlns:a16="http://schemas.microsoft.com/office/drawing/2014/main" id="{453C7356-A7DA-469C-81B1-B40021539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7" t="1614" b="2567"/>
          <a:stretch/>
        </p:blipFill>
        <p:spPr bwMode="auto">
          <a:xfrm>
            <a:off x="3161364" y="1434514"/>
            <a:ext cx="3784600" cy="398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DDE42E-8F01-4CA9-B702-391EC8F461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7" t="1656"/>
          <a:stretch/>
        </p:blipFill>
        <p:spPr>
          <a:xfrm>
            <a:off x="5133599" y="1434515"/>
            <a:ext cx="2121272" cy="39889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F12100-BF9F-4552-8DC9-452FD1A553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40"/>
          <a:stretch/>
        </p:blipFill>
        <p:spPr>
          <a:xfrm>
            <a:off x="7048682" y="1434516"/>
            <a:ext cx="2043952" cy="398896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67A403B-4A87-4358-A697-A8010B4D5048}"/>
              </a:ext>
            </a:extLst>
          </p:cNvPr>
          <p:cNvSpPr/>
          <p:nvPr/>
        </p:nvSpPr>
        <p:spPr>
          <a:xfrm>
            <a:off x="3376516" y="2168365"/>
            <a:ext cx="537883" cy="2133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D2D06BE1-3D8F-462B-B230-5B82C7B3D1C0}"/>
              </a:ext>
            </a:extLst>
          </p:cNvPr>
          <p:cNvSpPr/>
          <p:nvPr/>
        </p:nvSpPr>
        <p:spPr>
          <a:xfrm>
            <a:off x="5210919" y="1827707"/>
            <a:ext cx="693644" cy="1604682"/>
          </a:xfrm>
          <a:custGeom>
            <a:avLst/>
            <a:gdLst>
              <a:gd name="connsiteX0" fmla="*/ 376517 w 618564"/>
              <a:gd name="connsiteY0" fmla="*/ 0 h 1819835"/>
              <a:gd name="connsiteX1" fmla="*/ 376517 w 618564"/>
              <a:gd name="connsiteY1" fmla="*/ 493059 h 1819835"/>
              <a:gd name="connsiteX2" fmla="*/ 0 w 618564"/>
              <a:gd name="connsiteY2" fmla="*/ 493059 h 1819835"/>
              <a:gd name="connsiteX3" fmla="*/ 0 w 618564"/>
              <a:gd name="connsiteY3" fmla="*/ 1819835 h 1819835"/>
              <a:gd name="connsiteX4" fmla="*/ 618564 w 618564"/>
              <a:gd name="connsiteY4" fmla="*/ 1819835 h 1819835"/>
              <a:gd name="connsiteX5" fmla="*/ 618564 w 618564"/>
              <a:gd name="connsiteY5" fmla="*/ 0 h 1819835"/>
              <a:gd name="connsiteX6" fmla="*/ 376517 w 618564"/>
              <a:gd name="connsiteY6" fmla="*/ 0 h 1819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8564" h="1819835">
                <a:moveTo>
                  <a:pt x="376517" y="0"/>
                </a:moveTo>
                <a:lnTo>
                  <a:pt x="376517" y="493059"/>
                </a:lnTo>
                <a:lnTo>
                  <a:pt x="0" y="493059"/>
                </a:lnTo>
                <a:lnTo>
                  <a:pt x="0" y="1819835"/>
                </a:lnTo>
                <a:lnTo>
                  <a:pt x="618564" y="1819835"/>
                </a:lnTo>
                <a:lnTo>
                  <a:pt x="618564" y="0"/>
                </a:lnTo>
                <a:lnTo>
                  <a:pt x="376517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E7CAA5-5868-4C06-BCFF-B1FBB3FCF6BF}"/>
              </a:ext>
            </a:extLst>
          </p:cNvPr>
          <p:cNvSpPr/>
          <p:nvPr/>
        </p:nvSpPr>
        <p:spPr>
          <a:xfrm>
            <a:off x="7210422" y="2428341"/>
            <a:ext cx="693271" cy="113851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9D982C-5B3B-4ADF-ABF9-632979281144}"/>
              </a:ext>
            </a:extLst>
          </p:cNvPr>
          <p:cNvSpPr txBox="1"/>
          <p:nvPr/>
        </p:nvSpPr>
        <p:spPr>
          <a:xfrm>
            <a:off x="3914399" y="961463"/>
            <a:ext cx="759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65374A-C563-403A-A466-D0277B7DA702}"/>
              </a:ext>
            </a:extLst>
          </p:cNvPr>
          <p:cNvSpPr txBox="1"/>
          <p:nvPr/>
        </p:nvSpPr>
        <p:spPr>
          <a:xfrm>
            <a:off x="5429434" y="961463"/>
            <a:ext cx="1333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18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7AC3B9-6643-4AD8-92E7-02AF181962F4}"/>
              </a:ext>
            </a:extLst>
          </p:cNvPr>
          <p:cNvSpPr txBox="1"/>
          <p:nvPr/>
        </p:nvSpPr>
        <p:spPr>
          <a:xfrm>
            <a:off x="7208466" y="961463"/>
            <a:ext cx="1791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0188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071E7D-0804-4E49-83A4-BF36C5A5C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745"/>
          <a:stretch/>
        </p:blipFill>
        <p:spPr>
          <a:xfrm>
            <a:off x="2463352" y="0"/>
            <a:ext cx="7265296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F1274F-64B4-4500-8C9B-C405B0D1E929}"/>
              </a:ext>
            </a:extLst>
          </p:cNvPr>
          <p:cNvSpPr/>
          <p:nvPr/>
        </p:nvSpPr>
        <p:spPr>
          <a:xfrm flipV="1">
            <a:off x="2463352" y="-1"/>
            <a:ext cx="7265296" cy="44823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794165-243E-4B00-83D4-B88D1954BA0F}"/>
              </a:ext>
            </a:extLst>
          </p:cNvPr>
          <p:cNvSpPr/>
          <p:nvPr/>
        </p:nvSpPr>
        <p:spPr>
          <a:xfrm flipV="1">
            <a:off x="2463352" y="2931459"/>
            <a:ext cx="7265296" cy="5154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81AD88-6EA1-4926-BC2D-DED59A6FB783}"/>
              </a:ext>
            </a:extLst>
          </p:cNvPr>
          <p:cNvSpPr/>
          <p:nvPr/>
        </p:nvSpPr>
        <p:spPr>
          <a:xfrm flipV="1">
            <a:off x="2463352" y="6409765"/>
            <a:ext cx="7265296" cy="44823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8C7E1C0-0A23-43E6-9F5E-488E464018EE}"/>
              </a:ext>
            </a:extLst>
          </p:cNvPr>
          <p:cNvCxnSpPr>
            <a:cxnSpLocks/>
            <a:stCxn id="6" idx="1"/>
            <a:endCxn id="10" idx="1"/>
          </p:cNvCxnSpPr>
          <p:nvPr/>
        </p:nvCxnSpPr>
        <p:spPr>
          <a:xfrm rot="10800000" flipV="1">
            <a:off x="2463352" y="224116"/>
            <a:ext cx="12700" cy="6409766"/>
          </a:xfrm>
          <a:prstGeom prst="bentConnector3">
            <a:avLst>
              <a:gd name="adj1" fmla="val 8505882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0B3ED1-473E-43BA-AD43-EDD28976BC72}"/>
              </a:ext>
            </a:extLst>
          </p:cNvPr>
          <p:cNvSpPr/>
          <p:nvPr/>
        </p:nvSpPr>
        <p:spPr>
          <a:xfrm>
            <a:off x="719033" y="2998692"/>
            <a:ext cx="1353306" cy="85723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54%</a:t>
            </a:r>
            <a:endParaRPr lang="ko-KR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562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8200" y="2750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latin typeface="HY강B" panose="02030600000101010101" pitchFamily="18" charset="-127"/>
                <a:ea typeface="HY강B" panose="02030600000101010101" pitchFamily="18" charset="-127"/>
              </a:rPr>
              <a:t>Software</a:t>
            </a:r>
            <a:endParaRPr lang="ko-KR" altLang="en-US" sz="6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43955" y="2793012"/>
            <a:ext cx="4104089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1605909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522" y="-25110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소프트웨어에 의한 로켓 </a:t>
            </a:r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재발명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4" name="SpaceX Falcon 9 - Successful Drone Ship Landing - 8th April 201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1926" y="1074462"/>
            <a:ext cx="9408147" cy="5291962"/>
          </a:xfrm>
        </p:spPr>
      </p:pic>
    </p:spTree>
    <p:extLst>
      <p:ext uri="{BB962C8B-B14F-4D97-AF65-F5344CB8AC3E}">
        <p14:creationId xmlns:p14="http://schemas.microsoft.com/office/powerpoint/2010/main" val="79028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240" y="-162560"/>
            <a:ext cx="10515600" cy="1325563"/>
          </a:xfrm>
        </p:spPr>
        <p:txBody>
          <a:bodyPr/>
          <a:lstStyle/>
          <a:p>
            <a:r>
              <a:rPr lang="ko-KR" altLang="en-US" dirty="0"/>
              <a:t>결론</a:t>
            </a:r>
          </a:p>
        </p:txBody>
      </p:sp>
      <p:pic>
        <p:nvPicPr>
          <p:cNvPr id="2058" name="Picture 10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604" y="1577181"/>
            <a:ext cx="2280879" cy="2486819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060" name="Picture 1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53" y="3775647"/>
            <a:ext cx="1401034" cy="2311706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352" y="1370091"/>
            <a:ext cx="2043668" cy="2043669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3"/>
          <a:stretch/>
        </p:blipFill>
        <p:spPr>
          <a:xfrm>
            <a:off x="6599821" y="487680"/>
            <a:ext cx="6316203" cy="548639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5458668" y="3620848"/>
            <a:ext cx="2282305" cy="54475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SW + HW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2673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302724" y="3797254"/>
            <a:ext cx="4158650" cy="1160139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GPS</a:t>
            </a:r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기록 분석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052605" y="2230645"/>
            <a:ext cx="6658889" cy="1160138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유투브 시청기록 분석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27294" y="724060"/>
            <a:ext cx="6183331" cy="1073080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atin typeface="HY강B" panose="02030600000101010101" pitchFamily="18" charset="-127"/>
                <a:ea typeface="HY강B" panose="02030600000101010101" pitchFamily="18" charset="-127"/>
              </a:rPr>
              <a:t>빅 데이터란</a:t>
            </a:r>
            <a: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  <a:t>, R</a:t>
            </a:r>
            <a:r>
              <a:rPr lang="ko-KR" altLang="en-US" sz="4800" dirty="0">
                <a:latin typeface="HY강B" panose="02030600000101010101" pitchFamily="18" charset="-127"/>
                <a:ea typeface="HY강B" panose="02030600000101010101" pitchFamily="18" charset="-127"/>
              </a:rPr>
              <a:t>언어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23023" y="0"/>
            <a:ext cx="974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로 하는 빅데이터 분석</a:t>
            </a:r>
            <a:endParaRPr lang="ko-KR" altLang="en-US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-4419873" y="-6627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INDEX</a:t>
            </a:r>
            <a:endParaRPr lang="ko-KR" altLang="en-US" sz="4000" dirty="0"/>
          </a:p>
        </p:txBody>
      </p:sp>
      <p:sp>
        <p:nvSpPr>
          <p:cNvPr id="7" name="직사각형 6"/>
          <p:cNvSpPr/>
          <p:nvPr/>
        </p:nvSpPr>
        <p:spPr>
          <a:xfrm>
            <a:off x="2392758" y="5367644"/>
            <a:ext cx="7978588" cy="1160139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여러분</a:t>
            </a:r>
            <a:r>
              <a:rPr lang="ko-KR" altLang="en-US" sz="4800" b="1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들</a:t>
            </a:r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의 취향</a:t>
            </a:r>
            <a:r>
              <a:rPr lang="en-US" altLang="ko-KR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GPS</a:t>
            </a:r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2848130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C04385-D066-4CBC-BA55-7429A12DA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19" y="2836694"/>
            <a:ext cx="10619362" cy="1184612"/>
          </a:xfrm>
        </p:spPr>
        <p:txBody>
          <a:bodyPr>
            <a:normAutofit fontScale="90000"/>
          </a:bodyPr>
          <a:lstStyle/>
          <a:p>
            <a:r>
              <a:rPr lang="en-US" altLang="ko-KR" sz="7200" dirty="0"/>
              <a:t>github.com/tjsrnjs17/SD_R</a:t>
            </a:r>
            <a:endParaRPr lang="ko-KR" altLang="en-US" sz="72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839842B-C568-4C1B-98FC-D13BCF8F2FBC}"/>
              </a:ext>
            </a:extLst>
          </p:cNvPr>
          <p:cNvSpPr txBox="1">
            <a:spLocks/>
          </p:cNvSpPr>
          <p:nvPr/>
        </p:nvSpPr>
        <p:spPr>
          <a:xfrm>
            <a:off x="5889810" y="2205318"/>
            <a:ext cx="2763705" cy="9656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/>
              <a:t>선권</a:t>
            </a:r>
            <a:r>
              <a:rPr lang="en-US" altLang="ko-KR" sz="5400" dirty="0"/>
              <a:t>17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570818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43955" y="2793012"/>
            <a:ext cx="4104089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Q &amp; A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7338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8200" y="2978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latin typeface="HY강B" panose="02030600000101010101" pitchFamily="18" charset="-127"/>
                <a:ea typeface="HY강B" panose="02030600000101010101" pitchFamily="18" charset="-127"/>
              </a:rPr>
              <a:t>Hardware</a:t>
            </a:r>
            <a:endParaRPr lang="ko-KR" altLang="en-US" sz="6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37087" y="2885805"/>
            <a:ext cx="7317826" cy="151115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빅데이터 분석이란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11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30EE8B-700D-43D4-BC3A-5A93DCAE4041}"/>
              </a:ext>
            </a:extLst>
          </p:cNvPr>
          <p:cNvSpPr txBox="1"/>
          <p:nvPr/>
        </p:nvSpPr>
        <p:spPr>
          <a:xfrm>
            <a:off x="491180" y="1357863"/>
            <a:ext cx="10852323" cy="3679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OracleSansVF"/>
              </a:rPr>
              <a:t>최초의 데이터 센터가 설립되고 관계형 데이터베이스가 개발되면서 데이터 세계가 막 열리기 시작하던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OracleSansVF"/>
              </a:rPr>
              <a:t>1960~70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OracleSansVF"/>
              </a:rPr>
              <a:t>년대</a:t>
            </a:r>
            <a:endParaRPr lang="en-US" altLang="ko-KR" sz="2400" b="0" i="0" dirty="0">
              <a:solidFill>
                <a:srgbClr val="000000"/>
              </a:solidFill>
              <a:effectLst/>
              <a:latin typeface="OracleSansVF"/>
            </a:endParaRPr>
          </a:p>
          <a:p>
            <a:pPr algn="l">
              <a:lnSpc>
                <a:spcPct val="200000"/>
              </a:lnSpc>
            </a:pPr>
            <a:endParaRPr lang="en-US" altLang="ko-KR" sz="2400" b="0" i="0" dirty="0">
              <a:solidFill>
                <a:srgbClr val="000000"/>
              </a:solidFill>
              <a:effectLst/>
              <a:latin typeface="OracleSansVF"/>
            </a:endParaRPr>
          </a:p>
          <a:p>
            <a:pPr algn="l">
              <a:lnSpc>
                <a:spcPct val="20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OracleSansVF"/>
              </a:rPr>
              <a:t>2005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OracleSansVF"/>
              </a:rPr>
              <a:t>년에 접어들면서 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OracleSansVF"/>
              </a:rPr>
              <a:t>Facebook, YouTube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OracleSansVF"/>
              </a:rPr>
              <a:t>등 온라인 서비스를 통해 수많은 데이터 생겨나고 있음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OracleSansVF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8613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A05F30-A0BE-4DD3-BA80-9D01BBB8D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262" y="0"/>
            <a:ext cx="6647475" cy="6858000"/>
          </a:xfrm>
          <a:prstGeom prst="rect">
            <a:avLst/>
          </a:prstGeom>
        </p:spPr>
      </p:pic>
      <p:pic>
        <p:nvPicPr>
          <p:cNvPr id="1026" name="Picture 2" descr="가두리 양식장을 벗어나려는 네이버 - Byline Network">
            <a:extLst>
              <a:ext uri="{FF2B5EF4-FFF2-40B4-BE49-F238E27FC236}">
                <a16:creationId xmlns:a16="http://schemas.microsoft.com/office/drawing/2014/main" id="{5C01658C-7A00-4403-8C40-9B5FDFCF0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7" t="17042" r="16902" b="18097"/>
          <a:stretch/>
        </p:blipFill>
        <p:spPr bwMode="auto">
          <a:xfrm>
            <a:off x="4011704" y="2604247"/>
            <a:ext cx="4168589" cy="164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52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45D4848-4EA0-470D-8A4D-EFEC71CCF917}"/>
              </a:ext>
            </a:extLst>
          </p:cNvPr>
          <p:cNvSpPr txBox="1">
            <a:spLocks/>
          </p:cNvSpPr>
          <p:nvPr/>
        </p:nvSpPr>
        <p:spPr>
          <a:xfrm>
            <a:off x="1254807" y="2276990"/>
            <a:ext cx="10515600" cy="2304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맛집 찾는데 도움 안되는 글의 특징은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044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네이버 블로그 블로그 댓글이 안열리는 경우 + 동영상이 안보이는 경우 : 네이버 블로그">
            <a:extLst>
              <a:ext uri="{FF2B5EF4-FFF2-40B4-BE49-F238E27FC236}">
                <a16:creationId xmlns:a16="http://schemas.microsoft.com/office/drawing/2014/main" id="{F41B0156-8E8E-464B-AA3F-66D98ACC1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" t="16945" r="6136" b="11683"/>
          <a:stretch/>
        </p:blipFill>
        <p:spPr bwMode="auto">
          <a:xfrm>
            <a:off x="768651" y="724288"/>
            <a:ext cx="7317514" cy="365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라인 이모티콘, 카톡 이모티콘 모음 : 네이버 블로그">
            <a:extLst>
              <a:ext uri="{FF2B5EF4-FFF2-40B4-BE49-F238E27FC236}">
                <a16:creationId xmlns:a16="http://schemas.microsoft.com/office/drawing/2014/main" id="{774F2CDC-C2ED-4B79-90E3-DF6C33D28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918" y="2142895"/>
            <a:ext cx="2825688" cy="28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7CED7B5-176D-4187-B0AB-C73D3F771B93}"/>
              </a:ext>
            </a:extLst>
          </p:cNvPr>
          <p:cNvGrpSpPr/>
          <p:nvPr/>
        </p:nvGrpSpPr>
        <p:grpSpPr>
          <a:xfrm>
            <a:off x="6192186" y="724288"/>
            <a:ext cx="4952933" cy="5409424"/>
            <a:chOff x="3482855" y="689126"/>
            <a:chExt cx="3160618" cy="345191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F3FF56B-0A34-440D-B31E-1DF63C27693D}"/>
                </a:ext>
              </a:extLst>
            </p:cNvPr>
            <p:cNvGrpSpPr/>
            <p:nvPr/>
          </p:nvGrpSpPr>
          <p:grpSpPr>
            <a:xfrm>
              <a:off x="3482855" y="689126"/>
              <a:ext cx="3160618" cy="3451919"/>
              <a:chOff x="4163546" y="561975"/>
              <a:chExt cx="4133850" cy="451485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B1E7D22-B2FD-4B97-81F6-7F7190B34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63546" y="561975"/>
                <a:ext cx="4133850" cy="4514850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ED2A0BD-454B-45AA-933C-80828F14A4D6}"/>
                  </a:ext>
                </a:extLst>
              </p:cNvPr>
              <p:cNvSpPr/>
              <p:nvPr/>
            </p:nvSpPr>
            <p:spPr>
              <a:xfrm>
                <a:off x="4545106" y="1981199"/>
                <a:ext cx="3177583" cy="44823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023D5E0-22B0-4980-BD7F-F501EE1978A6}"/>
                </a:ext>
              </a:extLst>
            </p:cNvPr>
            <p:cNvSpPr/>
            <p:nvPr/>
          </p:nvSpPr>
          <p:spPr>
            <a:xfrm>
              <a:off x="3774583" y="2019848"/>
              <a:ext cx="492617" cy="342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3924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45D4848-4EA0-470D-8A4D-EFEC71CCF917}"/>
              </a:ext>
            </a:extLst>
          </p:cNvPr>
          <p:cNvSpPr txBox="1">
            <a:spLocks/>
          </p:cNvSpPr>
          <p:nvPr/>
        </p:nvSpPr>
        <p:spPr>
          <a:xfrm>
            <a:off x="4174524" y="2743201"/>
            <a:ext cx="4994189" cy="1565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맛집의 기준은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098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02E8510D-6251-4BA1-AB7F-2280F8FF0075}"/>
              </a:ext>
            </a:extLst>
          </p:cNvPr>
          <p:cNvSpPr txBox="1">
            <a:spLocks/>
          </p:cNvSpPr>
          <p:nvPr/>
        </p:nvSpPr>
        <p:spPr>
          <a:xfrm>
            <a:off x="1097691" y="3921212"/>
            <a:ext cx="3853250" cy="15659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>
                <a:latin typeface="HY강B" panose="02030600000101010101" pitchFamily="18" charset="-127"/>
                <a:ea typeface="HY강B" panose="02030600000101010101" pitchFamily="18" charset="-127"/>
              </a:rPr>
              <a:t>가성비 좋음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9395178-D10B-44B9-BE82-DBE6518694B8}"/>
              </a:ext>
            </a:extLst>
          </p:cNvPr>
          <p:cNvSpPr txBox="1">
            <a:spLocks/>
          </p:cNvSpPr>
          <p:nvPr/>
        </p:nvSpPr>
        <p:spPr>
          <a:xfrm>
            <a:off x="978243" y="5020963"/>
            <a:ext cx="5797379" cy="1565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A683A01-D989-42BF-BC53-1229EE6AAC31}"/>
              </a:ext>
            </a:extLst>
          </p:cNvPr>
          <p:cNvSpPr txBox="1">
            <a:spLocks/>
          </p:cNvSpPr>
          <p:nvPr/>
        </p:nvSpPr>
        <p:spPr>
          <a:xfrm>
            <a:off x="7455245" y="3921212"/>
            <a:ext cx="3639064" cy="15659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대기 줄 있음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D7FE551-FFED-4026-912C-E39DEA6364EB}"/>
              </a:ext>
            </a:extLst>
          </p:cNvPr>
          <p:cNvSpPr txBox="1">
            <a:spLocks/>
          </p:cNvSpPr>
          <p:nvPr/>
        </p:nvSpPr>
        <p:spPr>
          <a:xfrm>
            <a:off x="147765" y="1370828"/>
            <a:ext cx="11896469" cy="15659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내 </a:t>
            </a:r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입맞에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맞아야 됨 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 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일식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/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양식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… ,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면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/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밥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..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457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9F399A-1F98-4795-9F8B-B94C97335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10" y="894790"/>
            <a:ext cx="9620250" cy="1428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7479BA-1C99-4721-89FC-D58FB92A7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010" y="2507782"/>
            <a:ext cx="7210425" cy="1171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14CE85-052E-4E10-A1B4-56269993D737}"/>
              </a:ext>
            </a:extLst>
          </p:cNvPr>
          <p:cNvSpPr txBox="1"/>
          <p:nvPr/>
        </p:nvSpPr>
        <p:spPr>
          <a:xfrm>
            <a:off x="5856154" y="3962401"/>
            <a:ext cx="29206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.</a:t>
            </a:r>
          </a:p>
          <a:p>
            <a:r>
              <a:rPr lang="en-US" altLang="ko-KR" sz="3200" b="1" dirty="0"/>
              <a:t>.</a:t>
            </a:r>
          </a:p>
          <a:p>
            <a:r>
              <a:rPr lang="en-US" altLang="ko-KR" sz="3200" b="1" dirty="0"/>
              <a:t>.</a:t>
            </a:r>
          </a:p>
          <a:p>
            <a:r>
              <a:rPr lang="en-US" altLang="ko-KR" sz="3200" b="1" dirty="0"/>
              <a:t>.</a:t>
            </a:r>
          </a:p>
          <a:p>
            <a:r>
              <a:rPr lang="en-US" altLang="ko-KR" sz="3200" b="1" dirty="0"/>
              <a:t>.</a:t>
            </a:r>
          </a:p>
          <a:p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79266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716DE84-44A0-4041-A48D-2C9E8373B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228" y="1676311"/>
            <a:ext cx="10515600" cy="230401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많이 보이는게 라멘 집</a:t>
            </a: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초밥 집</a:t>
            </a:r>
          </a:p>
        </p:txBody>
      </p:sp>
    </p:spTree>
    <p:extLst>
      <p:ext uri="{BB962C8B-B14F-4D97-AF65-F5344CB8AC3E}">
        <p14:creationId xmlns:p14="http://schemas.microsoft.com/office/powerpoint/2010/main" val="372071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569801"/>
            <a:ext cx="10499034" cy="1718397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로 하는 빅데이터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55421" y="5103891"/>
            <a:ext cx="290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강사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: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유선권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047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4A41-A3A7-495E-A603-EAEFAC88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DC5307-640B-4CB5-8D1A-C08EC2EC2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7A2796-EFF3-4B79-80E3-780CA6297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103" y="1213713"/>
            <a:ext cx="4481793" cy="443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45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E6ACEA88-3AEE-4944-A1D4-C7D1ACD36E01}"/>
              </a:ext>
            </a:extLst>
          </p:cNvPr>
          <p:cNvSpPr/>
          <p:nvPr/>
        </p:nvSpPr>
        <p:spPr>
          <a:xfrm>
            <a:off x="3515987" y="636493"/>
            <a:ext cx="4124480" cy="23208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7DAB02-D010-486D-BCD8-D17CCA4B7C08}"/>
              </a:ext>
            </a:extLst>
          </p:cNvPr>
          <p:cNvGrpSpPr/>
          <p:nvPr/>
        </p:nvGrpSpPr>
        <p:grpSpPr>
          <a:xfrm>
            <a:off x="301613" y="497695"/>
            <a:ext cx="2720828" cy="2806997"/>
            <a:chOff x="2772262" y="0"/>
            <a:chExt cx="6647475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EB85224-F63B-497E-A267-2B2B5DA5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2262" y="0"/>
              <a:ext cx="6647475" cy="6858000"/>
            </a:xfrm>
            <a:prstGeom prst="rect">
              <a:avLst/>
            </a:prstGeom>
          </p:spPr>
        </p:pic>
        <p:pic>
          <p:nvPicPr>
            <p:cNvPr id="5" name="Picture 2" descr="가두리 양식장을 벗어나려는 네이버 - Byline Network">
              <a:extLst>
                <a:ext uri="{FF2B5EF4-FFF2-40B4-BE49-F238E27FC236}">
                  <a16:creationId xmlns:a16="http://schemas.microsoft.com/office/drawing/2014/main" id="{8892DD10-4713-4826-8CC7-6B5D2870E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57" t="17042" r="16902" b="18097"/>
            <a:stretch/>
          </p:blipFill>
          <p:spPr bwMode="auto">
            <a:xfrm>
              <a:off x="4011704" y="2604247"/>
              <a:ext cx="4168589" cy="1649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3ED06F1-8194-4EE8-9977-C8F1D997C457}"/>
              </a:ext>
            </a:extLst>
          </p:cNvPr>
          <p:cNvGrpSpPr/>
          <p:nvPr/>
        </p:nvGrpSpPr>
        <p:grpSpPr>
          <a:xfrm>
            <a:off x="3591977" y="731678"/>
            <a:ext cx="4022842" cy="2097174"/>
            <a:chOff x="768651" y="724288"/>
            <a:chExt cx="10376468" cy="5409424"/>
          </a:xfrm>
        </p:grpSpPr>
        <p:pic>
          <p:nvPicPr>
            <p:cNvPr id="7" name="Picture 2" descr="네이버 블로그 블로그 댓글이 안열리는 경우 + 동영상이 안보이는 경우 : 네이버 블로그">
              <a:extLst>
                <a:ext uri="{FF2B5EF4-FFF2-40B4-BE49-F238E27FC236}">
                  <a16:creationId xmlns:a16="http://schemas.microsoft.com/office/drawing/2014/main" id="{D9FDE916-9B6D-4D5B-B018-76A345AD99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7" t="16945" r="6136" b="11683"/>
            <a:stretch/>
          </p:blipFill>
          <p:spPr bwMode="auto">
            <a:xfrm>
              <a:off x="768651" y="724288"/>
              <a:ext cx="7317514" cy="3650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라인 이모티콘, 카톡 이모티콘 모음 : 네이버 블로그">
              <a:extLst>
                <a:ext uri="{FF2B5EF4-FFF2-40B4-BE49-F238E27FC236}">
                  <a16:creationId xmlns:a16="http://schemas.microsoft.com/office/drawing/2014/main" id="{ADF70620-1049-4C3F-A82A-1D859F422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918" y="2142895"/>
              <a:ext cx="2825688" cy="2825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8EE5816-0636-49DA-BAAF-34EBBC8B54F2}"/>
                </a:ext>
              </a:extLst>
            </p:cNvPr>
            <p:cNvGrpSpPr/>
            <p:nvPr/>
          </p:nvGrpSpPr>
          <p:grpSpPr>
            <a:xfrm>
              <a:off x="6192186" y="724288"/>
              <a:ext cx="4952933" cy="5409424"/>
              <a:chOff x="3482855" y="689126"/>
              <a:chExt cx="3160618" cy="3451919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15C49B2-0B65-4FE0-A849-ACDF8A383A38}"/>
                  </a:ext>
                </a:extLst>
              </p:cNvPr>
              <p:cNvGrpSpPr/>
              <p:nvPr/>
            </p:nvGrpSpPr>
            <p:grpSpPr>
              <a:xfrm>
                <a:off x="3482855" y="689126"/>
                <a:ext cx="3160618" cy="3451919"/>
                <a:chOff x="4163546" y="561975"/>
                <a:chExt cx="4133850" cy="4514850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CC583BC5-D290-48AC-82BD-207C6B702B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63546" y="561975"/>
                  <a:ext cx="4133850" cy="4514850"/>
                </a:xfrm>
                <a:prstGeom prst="rect">
                  <a:avLst/>
                </a:prstGeom>
              </p:spPr>
            </p:pic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60EA2939-D054-48CD-9E17-EB7FE0D46AE9}"/>
                    </a:ext>
                  </a:extLst>
                </p:cNvPr>
                <p:cNvSpPr/>
                <p:nvPr/>
              </p:nvSpPr>
              <p:spPr>
                <a:xfrm>
                  <a:off x="4545106" y="1981199"/>
                  <a:ext cx="3177583" cy="448235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0B4E4DE-E6AA-4A2B-B772-7EE88AEF58CC}"/>
                  </a:ext>
                </a:extLst>
              </p:cNvPr>
              <p:cNvSpPr/>
              <p:nvPr/>
            </p:nvSpPr>
            <p:spPr>
              <a:xfrm>
                <a:off x="3774583" y="2019848"/>
                <a:ext cx="492617" cy="34270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FD4A920-66D2-4A82-A116-56EC3AFC8609}"/>
              </a:ext>
            </a:extLst>
          </p:cNvPr>
          <p:cNvGrpSpPr/>
          <p:nvPr/>
        </p:nvGrpSpPr>
        <p:grpSpPr>
          <a:xfrm>
            <a:off x="8032375" y="788314"/>
            <a:ext cx="4124480" cy="2283650"/>
            <a:chOff x="1164010" y="894790"/>
            <a:chExt cx="9620250" cy="532655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787C762-95BB-4D98-BBF4-9A4ADC2D2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4010" y="894790"/>
              <a:ext cx="9620250" cy="142875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B03718C-06DF-4F05-A887-939595FBF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4010" y="2507782"/>
              <a:ext cx="7210425" cy="11715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03BD80-7B71-483C-AF01-63BB281B783D}"/>
                </a:ext>
              </a:extLst>
            </p:cNvPr>
            <p:cNvSpPr txBox="1"/>
            <p:nvPr/>
          </p:nvSpPr>
          <p:spPr>
            <a:xfrm>
              <a:off x="5856155" y="3962402"/>
              <a:ext cx="451660" cy="2258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endParaRPr lang="ko-KR" altLang="en-US" sz="1100" b="1" dirty="0"/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44214389-65CD-4A0A-A33E-5BCE51AB5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762" y="4816240"/>
            <a:ext cx="2910425" cy="132518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ko-KR" altLang="en-US" sz="2000" dirty="0">
                <a:latin typeface="HY강B" panose="02030600000101010101" pitchFamily="18" charset="-127"/>
                <a:ea typeface="HY강B" panose="02030600000101010101" pitchFamily="18" charset="-127"/>
              </a:rPr>
              <a:t>많이 보이는게 라멘 집</a:t>
            </a:r>
            <a:br>
              <a:rPr lang="en-US" altLang="ko-KR" sz="20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sz="20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2000" dirty="0">
                <a:latin typeface="HY강B" panose="02030600000101010101" pitchFamily="18" charset="-127"/>
                <a:ea typeface="HY강B" panose="02030600000101010101" pitchFamily="18" charset="-127"/>
              </a:rPr>
              <a:t>초밥 집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296962C-6645-40C4-B90F-20B9CD789B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8785" y="4213602"/>
            <a:ext cx="2577764" cy="2548304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ABEDFF5-F13F-4170-9130-70DCB8B668E9}"/>
              </a:ext>
            </a:extLst>
          </p:cNvPr>
          <p:cNvCxnSpPr>
            <a:cxnSpLocks/>
          </p:cNvCxnSpPr>
          <p:nvPr/>
        </p:nvCxnSpPr>
        <p:spPr>
          <a:xfrm>
            <a:off x="3059041" y="1748351"/>
            <a:ext cx="456946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DE8EF9E-F9B2-477E-A5EC-8B5E3C68B96E}"/>
              </a:ext>
            </a:extLst>
          </p:cNvPr>
          <p:cNvCxnSpPr>
            <a:cxnSpLocks/>
          </p:cNvCxnSpPr>
          <p:nvPr/>
        </p:nvCxnSpPr>
        <p:spPr>
          <a:xfrm>
            <a:off x="6724240" y="5579172"/>
            <a:ext cx="1389698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F18C717-D8B3-4ADF-A689-2F06B6FCC168}"/>
              </a:ext>
            </a:extLst>
          </p:cNvPr>
          <p:cNvSpPr txBox="1"/>
          <p:nvPr/>
        </p:nvSpPr>
        <p:spPr>
          <a:xfrm>
            <a:off x="8159544" y="5094113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맛집</a:t>
            </a:r>
            <a:r>
              <a:rPr lang="ko-KR" altLang="en-US" sz="44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BDBD007-1C2D-473B-B7D6-6C826FF6F8D2}"/>
              </a:ext>
            </a:extLst>
          </p:cNvPr>
          <p:cNvCxnSpPr>
            <a:cxnSpLocks/>
          </p:cNvCxnSpPr>
          <p:nvPr/>
        </p:nvCxnSpPr>
        <p:spPr>
          <a:xfrm>
            <a:off x="7640467" y="1599124"/>
            <a:ext cx="391908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3A99A9-CB08-4E0A-A065-ABD8D5B33A8E}"/>
              </a:ext>
            </a:extLst>
          </p:cNvPr>
          <p:cNvCxnSpPr>
            <a:cxnSpLocks/>
          </p:cNvCxnSpPr>
          <p:nvPr/>
        </p:nvCxnSpPr>
        <p:spPr>
          <a:xfrm>
            <a:off x="1926" y="5478834"/>
            <a:ext cx="532936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47B8241-482D-4A44-A3BF-45DC746C670C}"/>
              </a:ext>
            </a:extLst>
          </p:cNvPr>
          <p:cNvCxnSpPr>
            <a:cxnSpLocks/>
          </p:cNvCxnSpPr>
          <p:nvPr/>
        </p:nvCxnSpPr>
        <p:spPr>
          <a:xfrm>
            <a:off x="3445087" y="5478834"/>
            <a:ext cx="532936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92E84DA-7550-4744-9C28-AF42D028A1B4}"/>
              </a:ext>
            </a:extLst>
          </p:cNvPr>
          <p:cNvSpPr txBox="1"/>
          <p:nvPr/>
        </p:nvSpPr>
        <p:spPr>
          <a:xfrm>
            <a:off x="341630" y="29716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lt"/>
                <a:ea typeface="HY강B" panose="02030600000101010101" pitchFamily="18" charset="-127"/>
              </a:rPr>
              <a:t>검색</a:t>
            </a:r>
            <a:r>
              <a:rPr lang="en-US" altLang="ko-KR" sz="2800" dirty="0">
                <a:latin typeface="+mj-lt"/>
                <a:ea typeface="HY강B" panose="02030600000101010101" pitchFamily="18" charset="-127"/>
              </a:rPr>
              <a:t>+ </a:t>
            </a:r>
            <a:r>
              <a:rPr lang="ko-KR" altLang="en-US" sz="2800" dirty="0">
                <a:latin typeface="+mj-lt"/>
                <a:ea typeface="HY강B" panose="02030600000101010101" pitchFamily="18" charset="-127"/>
              </a:rPr>
              <a:t>검색결과</a:t>
            </a:r>
            <a:endParaRPr lang="ko-KR" altLang="en-US" sz="28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BE7F77-C5A6-40AA-A14F-043893C07DD8}"/>
              </a:ext>
            </a:extLst>
          </p:cNvPr>
          <p:cNvSpPr txBox="1"/>
          <p:nvPr/>
        </p:nvSpPr>
        <p:spPr>
          <a:xfrm>
            <a:off x="4398434" y="88722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lt"/>
                <a:ea typeface="HY강B" panose="02030600000101010101" pitchFamily="18" charset="-127"/>
              </a:rPr>
              <a:t>도움되는 글만 </a:t>
            </a:r>
            <a:endParaRPr lang="ko-KR" altLang="en-US" sz="28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D529E1-31AE-4A70-A609-B0617C069A22}"/>
              </a:ext>
            </a:extLst>
          </p:cNvPr>
          <p:cNvSpPr txBox="1"/>
          <p:nvPr/>
        </p:nvSpPr>
        <p:spPr>
          <a:xfrm>
            <a:off x="8555571" y="88722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lt"/>
                <a:ea typeface="HY강B" panose="02030600000101010101" pitchFamily="18" charset="-127"/>
              </a:rPr>
              <a:t>도움 되는 글 모음</a:t>
            </a:r>
            <a:endParaRPr lang="ko-KR" altLang="en-US" sz="28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FD6ADC-9B3A-46FB-8CA4-366EDBF6A691}"/>
              </a:ext>
            </a:extLst>
          </p:cNvPr>
          <p:cNvSpPr txBox="1"/>
          <p:nvPr/>
        </p:nvSpPr>
        <p:spPr>
          <a:xfrm>
            <a:off x="577568" y="4222380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lt"/>
                <a:ea typeface="HY강B" panose="02030600000101010101" pitchFamily="18" charset="-127"/>
              </a:rPr>
              <a:t>공통적으로 추천</a:t>
            </a:r>
            <a:endParaRPr lang="ko-KR" altLang="en-US" sz="28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F0864A-B41D-494C-AE2C-394384B2F1F6}"/>
              </a:ext>
            </a:extLst>
          </p:cNvPr>
          <p:cNvSpPr txBox="1"/>
          <p:nvPr/>
        </p:nvSpPr>
        <p:spPr>
          <a:xfrm>
            <a:off x="4284065" y="3672544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+mj-lt"/>
                <a:ea typeface="HY강B" panose="02030600000101010101" pitchFamily="18" charset="-127"/>
              </a:rPr>
              <a:t>노트에 작성</a:t>
            </a:r>
            <a:endParaRPr lang="ko-KR" altLang="en-US" sz="28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D55D3D40-6F28-4EAC-AC5B-9DB871117D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0723" y="784915"/>
            <a:ext cx="2850553" cy="10307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279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2" grpId="0" animBg="1"/>
      <p:bldP spid="27" grpId="0"/>
      <p:bldP spid="36" grpId="0"/>
      <p:bldP spid="37" grpId="0"/>
      <p:bldP spid="38" grpId="0"/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E6ACEA88-3AEE-4944-A1D4-C7D1ACD36E01}"/>
              </a:ext>
            </a:extLst>
          </p:cNvPr>
          <p:cNvSpPr/>
          <p:nvPr/>
        </p:nvSpPr>
        <p:spPr>
          <a:xfrm>
            <a:off x="3515987" y="636493"/>
            <a:ext cx="4124480" cy="23208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7DAB02-D010-486D-BCD8-D17CCA4B7C08}"/>
              </a:ext>
            </a:extLst>
          </p:cNvPr>
          <p:cNvGrpSpPr/>
          <p:nvPr/>
        </p:nvGrpSpPr>
        <p:grpSpPr>
          <a:xfrm>
            <a:off x="301613" y="497695"/>
            <a:ext cx="2720828" cy="2806997"/>
            <a:chOff x="2772262" y="0"/>
            <a:chExt cx="6647475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EB85224-F63B-497E-A267-2B2B5DA5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2262" y="0"/>
              <a:ext cx="6647475" cy="6858000"/>
            </a:xfrm>
            <a:prstGeom prst="rect">
              <a:avLst/>
            </a:prstGeom>
          </p:spPr>
        </p:pic>
        <p:pic>
          <p:nvPicPr>
            <p:cNvPr id="5" name="Picture 2" descr="가두리 양식장을 벗어나려는 네이버 - Byline Network">
              <a:extLst>
                <a:ext uri="{FF2B5EF4-FFF2-40B4-BE49-F238E27FC236}">
                  <a16:creationId xmlns:a16="http://schemas.microsoft.com/office/drawing/2014/main" id="{8892DD10-4713-4826-8CC7-6B5D2870E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57" t="17042" r="16902" b="18097"/>
            <a:stretch/>
          </p:blipFill>
          <p:spPr bwMode="auto">
            <a:xfrm>
              <a:off x="4011704" y="2604247"/>
              <a:ext cx="4168589" cy="1649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3ED06F1-8194-4EE8-9977-C8F1D997C457}"/>
              </a:ext>
            </a:extLst>
          </p:cNvPr>
          <p:cNvGrpSpPr/>
          <p:nvPr/>
        </p:nvGrpSpPr>
        <p:grpSpPr>
          <a:xfrm>
            <a:off x="3591977" y="731678"/>
            <a:ext cx="4022842" cy="2097174"/>
            <a:chOff x="768651" y="724288"/>
            <a:chExt cx="10376468" cy="5409424"/>
          </a:xfrm>
        </p:grpSpPr>
        <p:pic>
          <p:nvPicPr>
            <p:cNvPr id="7" name="Picture 2" descr="네이버 블로그 블로그 댓글이 안열리는 경우 + 동영상이 안보이는 경우 : 네이버 블로그">
              <a:extLst>
                <a:ext uri="{FF2B5EF4-FFF2-40B4-BE49-F238E27FC236}">
                  <a16:creationId xmlns:a16="http://schemas.microsoft.com/office/drawing/2014/main" id="{D9FDE916-9B6D-4D5B-B018-76A345AD99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7" t="16945" r="6136" b="11683"/>
            <a:stretch/>
          </p:blipFill>
          <p:spPr bwMode="auto">
            <a:xfrm>
              <a:off x="768651" y="724288"/>
              <a:ext cx="7317514" cy="3650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라인 이모티콘, 카톡 이모티콘 모음 : 네이버 블로그">
              <a:extLst>
                <a:ext uri="{FF2B5EF4-FFF2-40B4-BE49-F238E27FC236}">
                  <a16:creationId xmlns:a16="http://schemas.microsoft.com/office/drawing/2014/main" id="{ADF70620-1049-4C3F-A82A-1D859F422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918" y="2142895"/>
              <a:ext cx="2825688" cy="2825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8EE5816-0636-49DA-BAAF-34EBBC8B54F2}"/>
                </a:ext>
              </a:extLst>
            </p:cNvPr>
            <p:cNvGrpSpPr/>
            <p:nvPr/>
          </p:nvGrpSpPr>
          <p:grpSpPr>
            <a:xfrm>
              <a:off x="6192186" y="724288"/>
              <a:ext cx="4952933" cy="5409424"/>
              <a:chOff x="3482855" y="689126"/>
              <a:chExt cx="3160618" cy="3451919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15C49B2-0B65-4FE0-A849-ACDF8A383A38}"/>
                  </a:ext>
                </a:extLst>
              </p:cNvPr>
              <p:cNvGrpSpPr/>
              <p:nvPr/>
            </p:nvGrpSpPr>
            <p:grpSpPr>
              <a:xfrm>
                <a:off x="3482855" y="689126"/>
                <a:ext cx="3160618" cy="3451919"/>
                <a:chOff x="4163546" y="561975"/>
                <a:chExt cx="4133850" cy="4514850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CC583BC5-D290-48AC-82BD-207C6B702B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63546" y="561975"/>
                  <a:ext cx="4133850" cy="4514850"/>
                </a:xfrm>
                <a:prstGeom prst="rect">
                  <a:avLst/>
                </a:prstGeom>
              </p:spPr>
            </p:pic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60EA2939-D054-48CD-9E17-EB7FE0D46AE9}"/>
                    </a:ext>
                  </a:extLst>
                </p:cNvPr>
                <p:cNvSpPr/>
                <p:nvPr/>
              </p:nvSpPr>
              <p:spPr>
                <a:xfrm>
                  <a:off x="4545106" y="1981199"/>
                  <a:ext cx="3177583" cy="448235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0B4E4DE-E6AA-4A2B-B772-7EE88AEF58CC}"/>
                  </a:ext>
                </a:extLst>
              </p:cNvPr>
              <p:cNvSpPr/>
              <p:nvPr/>
            </p:nvSpPr>
            <p:spPr>
              <a:xfrm>
                <a:off x="3774583" y="2019848"/>
                <a:ext cx="492617" cy="34270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FD4A920-66D2-4A82-A116-56EC3AFC8609}"/>
              </a:ext>
            </a:extLst>
          </p:cNvPr>
          <p:cNvGrpSpPr/>
          <p:nvPr/>
        </p:nvGrpSpPr>
        <p:grpSpPr>
          <a:xfrm>
            <a:off x="8067520" y="759368"/>
            <a:ext cx="4124480" cy="2283650"/>
            <a:chOff x="1164010" y="894790"/>
            <a:chExt cx="9620250" cy="532655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787C762-95BB-4D98-BBF4-9A4ADC2D2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4010" y="894790"/>
              <a:ext cx="9620250" cy="142875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B03718C-06DF-4F05-A887-939595FBF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64010" y="2507782"/>
              <a:ext cx="7210425" cy="11715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03BD80-7B71-483C-AF01-63BB281B783D}"/>
                </a:ext>
              </a:extLst>
            </p:cNvPr>
            <p:cNvSpPr txBox="1"/>
            <p:nvPr/>
          </p:nvSpPr>
          <p:spPr>
            <a:xfrm>
              <a:off x="5856155" y="3962402"/>
              <a:ext cx="451660" cy="2258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r>
                <a:rPr lang="en-US" altLang="ko-KR" sz="1100" b="1" dirty="0"/>
                <a:t>.</a:t>
              </a:r>
            </a:p>
            <a:p>
              <a:endParaRPr lang="ko-KR" altLang="en-US" sz="1100" b="1" dirty="0"/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44214389-65CD-4A0A-A33E-5BCE51AB5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762" y="4816240"/>
            <a:ext cx="2910425" cy="132518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ko-KR" altLang="en-US" sz="2000" dirty="0">
                <a:latin typeface="HY강B" panose="02030600000101010101" pitchFamily="18" charset="-127"/>
                <a:ea typeface="HY강B" panose="02030600000101010101" pitchFamily="18" charset="-127"/>
              </a:rPr>
              <a:t>많이 보이는게 라멘 집</a:t>
            </a:r>
            <a:br>
              <a:rPr lang="en-US" altLang="ko-KR" sz="20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br>
              <a:rPr lang="en-US" altLang="ko-KR" sz="20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2000" dirty="0">
                <a:latin typeface="HY강B" panose="02030600000101010101" pitchFamily="18" charset="-127"/>
                <a:ea typeface="HY강B" panose="02030600000101010101" pitchFamily="18" charset="-127"/>
              </a:rPr>
              <a:t>초밥 집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296962C-6645-40C4-B90F-20B9CD789B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8785" y="4213602"/>
            <a:ext cx="2577764" cy="2548304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ABEDFF5-F13F-4170-9130-70DCB8B668E9}"/>
              </a:ext>
            </a:extLst>
          </p:cNvPr>
          <p:cNvCxnSpPr>
            <a:cxnSpLocks/>
          </p:cNvCxnSpPr>
          <p:nvPr/>
        </p:nvCxnSpPr>
        <p:spPr>
          <a:xfrm>
            <a:off x="3059041" y="1748351"/>
            <a:ext cx="456946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DE8EF9E-F9B2-477E-A5EC-8B5E3C68B96E}"/>
              </a:ext>
            </a:extLst>
          </p:cNvPr>
          <p:cNvCxnSpPr>
            <a:cxnSpLocks/>
          </p:cNvCxnSpPr>
          <p:nvPr/>
        </p:nvCxnSpPr>
        <p:spPr>
          <a:xfrm>
            <a:off x="6724240" y="5579172"/>
            <a:ext cx="1023446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F18C717-D8B3-4ADF-A689-2F06B6FCC168}"/>
              </a:ext>
            </a:extLst>
          </p:cNvPr>
          <p:cNvSpPr txBox="1"/>
          <p:nvPr/>
        </p:nvSpPr>
        <p:spPr>
          <a:xfrm>
            <a:off x="7795214" y="5194451"/>
            <a:ext cx="43332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lt"/>
                <a:ea typeface="HY강B" panose="02030600000101010101" pitchFamily="18" charset="-127"/>
              </a:rPr>
              <a:t>새로운 통찰력</a:t>
            </a:r>
            <a:r>
              <a:rPr lang="ko-KR" altLang="en-US" sz="4400" b="0" i="0" dirty="0">
                <a:solidFill>
                  <a:srgbClr val="FF0000"/>
                </a:solidFill>
                <a:effectLst/>
                <a:latin typeface="+mj-lt"/>
              </a:rPr>
              <a:t>▲</a:t>
            </a:r>
            <a:endParaRPr lang="ko-KR" altLang="en-US" sz="4400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BDBD007-1C2D-473B-B7D6-6C826FF6F8D2}"/>
              </a:ext>
            </a:extLst>
          </p:cNvPr>
          <p:cNvCxnSpPr>
            <a:cxnSpLocks/>
          </p:cNvCxnSpPr>
          <p:nvPr/>
        </p:nvCxnSpPr>
        <p:spPr>
          <a:xfrm>
            <a:off x="7640467" y="1599124"/>
            <a:ext cx="391908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3A99A9-CB08-4E0A-A065-ABD8D5B33A8E}"/>
              </a:ext>
            </a:extLst>
          </p:cNvPr>
          <p:cNvCxnSpPr>
            <a:cxnSpLocks/>
          </p:cNvCxnSpPr>
          <p:nvPr/>
        </p:nvCxnSpPr>
        <p:spPr>
          <a:xfrm>
            <a:off x="1926" y="5478834"/>
            <a:ext cx="532936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47B8241-482D-4A44-A3BF-45DC746C670C}"/>
              </a:ext>
            </a:extLst>
          </p:cNvPr>
          <p:cNvCxnSpPr>
            <a:cxnSpLocks/>
          </p:cNvCxnSpPr>
          <p:nvPr/>
        </p:nvCxnSpPr>
        <p:spPr>
          <a:xfrm>
            <a:off x="3445087" y="5478834"/>
            <a:ext cx="532936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92E84DA-7550-4744-9C28-AF42D028A1B4}"/>
              </a:ext>
            </a:extLst>
          </p:cNvPr>
          <p:cNvSpPr txBox="1"/>
          <p:nvPr/>
        </p:nvSpPr>
        <p:spPr>
          <a:xfrm>
            <a:off x="27095" y="51928"/>
            <a:ext cx="3313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+mj-lt"/>
                <a:ea typeface="HY강B" panose="02030600000101010101" pitchFamily="18" charset="-127"/>
              </a:rPr>
              <a:t>많은 </a:t>
            </a:r>
            <a:r>
              <a:rPr lang="ko-KR" altLang="en-US" sz="3200" dirty="0">
                <a:latin typeface="+mj-lt"/>
                <a:ea typeface="HY강B" panose="02030600000101010101" pitchFamily="18" charset="-127"/>
              </a:rPr>
              <a:t>데이터 </a:t>
            </a:r>
            <a:r>
              <a:rPr lang="ko-KR" altLang="en-US" sz="3200" b="1" dirty="0">
                <a:latin typeface="+mj-lt"/>
                <a:ea typeface="HY강B" panose="02030600000101010101" pitchFamily="18" charset="-127"/>
              </a:rPr>
              <a:t>수집</a:t>
            </a:r>
            <a:endParaRPr lang="ko-KR" altLang="en-US" sz="3200" b="1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BE7F77-C5A6-40AA-A14F-043893C07DD8}"/>
              </a:ext>
            </a:extLst>
          </p:cNvPr>
          <p:cNvSpPr txBox="1"/>
          <p:nvPr/>
        </p:nvSpPr>
        <p:spPr>
          <a:xfrm>
            <a:off x="5141873" y="51928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j-lt"/>
                <a:ea typeface="HY강B" panose="02030600000101010101" pitchFamily="18" charset="-127"/>
              </a:rPr>
              <a:t>정제</a:t>
            </a:r>
            <a:endParaRPr lang="ko-KR" altLang="en-US" sz="2800" b="1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D529E1-31AE-4A70-A609-B0617C069A22}"/>
              </a:ext>
            </a:extLst>
          </p:cNvPr>
          <p:cNvSpPr txBox="1"/>
          <p:nvPr/>
        </p:nvSpPr>
        <p:spPr>
          <a:xfrm>
            <a:off x="9695917" y="107215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j-lt"/>
                <a:ea typeface="HY강B" panose="02030600000101010101" pitchFamily="18" charset="-127"/>
              </a:rPr>
              <a:t>적재</a:t>
            </a:r>
            <a:endParaRPr lang="ko-KR" altLang="en-US" sz="2800" b="1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FD6ADC-9B3A-46FB-8CA4-366EDBF6A691}"/>
              </a:ext>
            </a:extLst>
          </p:cNvPr>
          <p:cNvSpPr txBox="1"/>
          <p:nvPr/>
        </p:nvSpPr>
        <p:spPr>
          <a:xfrm>
            <a:off x="1481661" y="4293020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lt"/>
                <a:ea typeface="HY강B" panose="02030600000101010101" pitchFamily="18" charset="-127"/>
              </a:rPr>
              <a:t> </a:t>
            </a:r>
            <a:r>
              <a:rPr lang="ko-KR" altLang="en-US" sz="2800" b="1" dirty="0">
                <a:latin typeface="+mj-lt"/>
                <a:ea typeface="HY강B" panose="02030600000101010101" pitchFamily="18" charset="-127"/>
              </a:rPr>
              <a:t>분석</a:t>
            </a:r>
            <a:endParaRPr lang="ko-KR" altLang="en-US" sz="2800" b="1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F0864A-B41D-494C-AE2C-394384B2F1F6}"/>
              </a:ext>
            </a:extLst>
          </p:cNvPr>
          <p:cNvSpPr txBox="1"/>
          <p:nvPr/>
        </p:nvSpPr>
        <p:spPr>
          <a:xfrm>
            <a:off x="4796725" y="366616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j-lt"/>
                <a:ea typeface="HY강B" panose="02030600000101010101" pitchFamily="18" charset="-127"/>
              </a:rPr>
              <a:t>시각화</a:t>
            </a:r>
            <a:endParaRPr lang="ko-KR" altLang="en-US" sz="2800" b="1" dirty="0">
              <a:solidFill>
                <a:srgbClr val="FF0000"/>
              </a:solidFill>
              <a:latin typeface="+mj-lt"/>
              <a:ea typeface="HY강B" panose="02030600000101010101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1E9708F-08A6-4907-B89F-9EB191BF94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0723" y="784915"/>
            <a:ext cx="2850553" cy="1030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1E4B09-9AE2-4044-984B-2FB2ECF83A91}"/>
              </a:ext>
            </a:extLst>
          </p:cNvPr>
          <p:cNvSpPr/>
          <p:nvPr/>
        </p:nvSpPr>
        <p:spPr>
          <a:xfrm>
            <a:off x="-240130" y="-395014"/>
            <a:ext cx="12672257" cy="7399411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2A6D8E-430C-43CF-A8F3-168D81589B69}"/>
              </a:ext>
            </a:extLst>
          </p:cNvPr>
          <p:cNvSpPr/>
          <p:nvPr/>
        </p:nvSpPr>
        <p:spPr>
          <a:xfrm>
            <a:off x="3744687" y="2583077"/>
            <a:ext cx="4852910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많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~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은 데이터</a:t>
            </a:r>
          </a:p>
        </p:txBody>
      </p:sp>
    </p:spTree>
    <p:extLst>
      <p:ext uri="{BB962C8B-B14F-4D97-AF65-F5344CB8AC3E}">
        <p14:creationId xmlns:p14="http://schemas.microsoft.com/office/powerpoint/2010/main" val="167456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2" grpId="0" animBg="1"/>
      <p:bldP spid="27" grpId="0"/>
      <p:bldP spid="36" grpId="0"/>
      <p:bldP spid="37" grpId="0"/>
      <p:bldP spid="38" grpId="0"/>
      <p:bldP spid="39" grpId="0"/>
      <p:bldP spid="15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61BFA0A5-83E3-4EEC-A2F4-3B514B79B5D2}"/>
              </a:ext>
            </a:extLst>
          </p:cNvPr>
          <p:cNvSpPr txBox="1">
            <a:spLocks/>
          </p:cNvSpPr>
          <p:nvPr/>
        </p:nvSpPr>
        <p:spPr>
          <a:xfrm>
            <a:off x="132522" y="-2511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빅데이터 활용 사례들</a:t>
            </a:r>
          </a:p>
        </p:txBody>
      </p:sp>
      <p:pic>
        <p:nvPicPr>
          <p:cNvPr id="4102" name="Picture 6" descr="정말 알수없는 유튜브 알고리즘....ㅋㅋㅋㅋ헤어진 커플 영상을 추천해줬는데 댓글이 더 웃김ㅋㅋㅋㅋㅋㅋ - 인스티즈(instiz) 익명예잡">
            <a:extLst>
              <a:ext uri="{FF2B5EF4-FFF2-40B4-BE49-F238E27FC236}">
                <a16:creationId xmlns:a16="http://schemas.microsoft.com/office/drawing/2014/main" id="{0E02510B-8CDD-4683-B7FE-5ACC72A72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17" y="1653681"/>
            <a:ext cx="7444527" cy="32293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아마존, TV광고 시장도 노린다… 구글과 경쟁 가속화 - Brand Brief - 브랜드브리프">
            <a:extLst>
              <a:ext uri="{FF2B5EF4-FFF2-40B4-BE49-F238E27FC236}">
                <a16:creationId xmlns:a16="http://schemas.microsoft.com/office/drawing/2014/main" id="{BF3953FF-83AF-4B36-A023-93A2CC4B8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372" y="890394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acebook - 로그인 또는 가입">
            <a:extLst>
              <a:ext uri="{FF2B5EF4-FFF2-40B4-BE49-F238E27FC236}">
                <a16:creationId xmlns:a16="http://schemas.microsoft.com/office/drawing/2014/main" id="{442D929F-46DF-4CCC-BD09-4397CA6BE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909" y="19983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ow your state voted in 2016, compared to 15 prior elections - Vox">
            <a:extLst>
              <a:ext uri="{FF2B5EF4-FFF2-40B4-BE49-F238E27FC236}">
                <a16:creationId xmlns:a16="http://schemas.microsoft.com/office/drawing/2014/main" id="{CEC27F53-C035-4C7A-99D6-F4295CB63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99" y="1493043"/>
            <a:ext cx="5596623" cy="48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56D9C8-E919-43AE-AED8-A73ABB627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092" y="624590"/>
            <a:ext cx="6224942" cy="60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8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569801"/>
            <a:ext cx="10499034" cy="1718397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로 하는 빅데이터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7759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43955" y="2793012"/>
            <a:ext cx="4104089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언어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077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5747922-AA77-4958-A540-F39E6394F134}"/>
              </a:ext>
            </a:extLst>
          </p:cNvPr>
          <p:cNvSpPr txBox="1">
            <a:spLocks/>
          </p:cNvSpPr>
          <p:nvPr/>
        </p:nvSpPr>
        <p:spPr>
          <a:xfrm>
            <a:off x="132522" y="-2511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언어</a:t>
            </a:r>
            <a:r>
              <a:rPr lang="en-US" altLang="ko-KR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04C94E-34AE-4A45-8148-C61C6FDFFE8B}"/>
              </a:ext>
            </a:extLst>
          </p:cNvPr>
          <p:cNvSpPr/>
          <p:nvPr/>
        </p:nvSpPr>
        <p:spPr>
          <a:xfrm>
            <a:off x="1611791" y="1802347"/>
            <a:ext cx="2987144" cy="10932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/>
              <a:t>통계 계산</a:t>
            </a:r>
            <a:endParaRPr lang="ko-KR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025AC3-22BB-4318-AB23-9EB2B5599319}"/>
              </a:ext>
            </a:extLst>
          </p:cNvPr>
          <p:cNvSpPr/>
          <p:nvPr/>
        </p:nvSpPr>
        <p:spPr>
          <a:xfrm>
            <a:off x="7660978" y="1802347"/>
            <a:ext cx="2987144" cy="10932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/>
              <a:t>시각화</a:t>
            </a:r>
            <a:endParaRPr lang="ko-KR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30D288-5B5B-4998-A9F6-3FA42909F083}"/>
              </a:ext>
            </a:extLst>
          </p:cNvPr>
          <p:cNvSpPr/>
          <p:nvPr/>
        </p:nvSpPr>
        <p:spPr>
          <a:xfrm>
            <a:off x="3507210" y="3962423"/>
            <a:ext cx="5177579" cy="10932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/>
              <a:t>프로그래밍 언어</a:t>
            </a:r>
            <a:endParaRPr lang="ko-KR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8498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5747922-AA77-4958-A540-F39E6394F134}"/>
              </a:ext>
            </a:extLst>
          </p:cNvPr>
          <p:cNvSpPr txBox="1">
            <a:spLocks/>
          </p:cNvSpPr>
          <p:nvPr/>
        </p:nvSpPr>
        <p:spPr>
          <a:xfrm>
            <a:off x="132522" y="-2511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R</a:t>
            </a:r>
            <a:r>
              <a:rPr lang="ko-KR" alt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언어</a:t>
            </a:r>
            <a:r>
              <a:rPr lang="en-US" altLang="ko-KR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04C94E-34AE-4A45-8148-C61C6FDFFE8B}"/>
              </a:ext>
            </a:extLst>
          </p:cNvPr>
          <p:cNvSpPr/>
          <p:nvPr/>
        </p:nvSpPr>
        <p:spPr>
          <a:xfrm>
            <a:off x="1611791" y="1802347"/>
            <a:ext cx="2987144" cy="10932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/>
              <a:t>통계 계산</a:t>
            </a:r>
            <a:endParaRPr lang="ko-KR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025AC3-22BB-4318-AB23-9EB2B5599319}"/>
              </a:ext>
            </a:extLst>
          </p:cNvPr>
          <p:cNvSpPr/>
          <p:nvPr/>
        </p:nvSpPr>
        <p:spPr>
          <a:xfrm>
            <a:off x="7660978" y="1802347"/>
            <a:ext cx="2987144" cy="10932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b="1" dirty="0"/>
              <a:t>시각화</a:t>
            </a:r>
            <a:endParaRPr lang="ko-KR" alt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30D288-5B5B-4998-A9F6-3FA42909F083}"/>
              </a:ext>
            </a:extLst>
          </p:cNvPr>
          <p:cNvSpPr/>
          <p:nvPr/>
        </p:nvSpPr>
        <p:spPr>
          <a:xfrm>
            <a:off x="3507210" y="3962423"/>
            <a:ext cx="5177579" cy="10932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/>
              <a:t>프로그래밍 언어</a:t>
            </a:r>
            <a:endParaRPr lang="ko-KR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30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1D5DB-AB1C-4D82-9739-DE516649F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AEC5F8-AC41-4D45-AAEF-2E94ADBDB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CD9C45-6BC7-4CC6-AFC6-630DC9741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971" y="0"/>
            <a:ext cx="8478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89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9C02C-8208-4FE0-B883-C07576789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104F0-A174-4E40-BDB8-A89CFCEA5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92B867-E5F3-4F8F-910B-B5D83E30B2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67" t="30980" r="15373" b="23006"/>
          <a:stretch/>
        </p:blipFill>
        <p:spPr>
          <a:xfrm>
            <a:off x="627529" y="970584"/>
            <a:ext cx="10811436" cy="491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66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20BB6D-0752-494B-9DEC-934BD81E1568}"/>
              </a:ext>
            </a:extLst>
          </p:cNvPr>
          <p:cNvSpPr txBox="1"/>
          <p:nvPr/>
        </p:nvSpPr>
        <p:spPr>
          <a:xfrm>
            <a:off x="1837765" y="1668250"/>
            <a:ext cx="891988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HY강B" panose="02030600000101010101" pitchFamily="18" charset="-127"/>
                <a:ea typeface="HY강B" panose="02030600000101010101" pitchFamily="18" charset="-127"/>
              </a:rPr>
              <a:t>19</a:t>
            </a:r>
            <a:r>
              <a:rPr lang="ko-KR" altLang="en-US" sz="3200" dirty="0">
                <a:latin typeface="HY강B" panose="02030600000101010101" pitchFamily="18" charset="-127"/>
                <a:ea typeface="HY강B" panose="02030600000101010101" pitchFamily="18" charset="-127"/>
              </a:rPr>
              <a:t>년도 </a:t>
            </a:r>
            <a:r>
              <a:rPr lang="ko-KR" altLang="en-US" sz="3200" dirty="0" err="1">
                <a:latin typeface="HY강B" panose="02030600000101010101" pitchFamily="18" charset="-127"/>
                <a:ea typeface="HY강B" panose="02030600000101010101" pitchFamily="18" charset="-127"/>
              </a:rPr>
              <a:t>월봉고</a:t>
            </a:r>
            <a:r>
              <a:rPr lang="en-US" altLang="ko-KR" sz="32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3200" dirty="0">
                <a:latin typeface="HY강B" panose="02030600000101010101" pitchFamily="18" charset="-127"/>
                <a:ea typeface="HY강B" panose="02030600000101010101" pitchFamily="18" charset="-127"/>
              </a:rPr>
              <a:t>졸업  </a:t>
            </a:r>
            <a:endParaRPr lang="en-US" altLang="ko-KR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3200" dirty="0">
                <a:latin typeface="HY강B" panose="02030600000101010101" pitchFamily="18" charset="-127"/>
                <a:ea typeface="HY강B" panose="02030600000101010101" pitchFamily="18" charset="-127"/>
              </a:rPr>
              <a:t>19</a:t>
            </a:r>
            <a:r>
              <a:rPr lang="ko-KR" altLang="en-US" sz="3200" dirty="0">
                <a:latin typeface="HY강B" panose="02030600000101010101" pitchFamily="18" charset="-127"/>
                <a:ea typeface="HY강B" panose="02030600000101010101" pitchFamily="18" charset="-127"/>
              </a:rPr>
              <a:t>년도에 공주대 컴퓨터공학부</a:t>
            </a:r>
            <a:endParaRPr lang="en-US" altLang="ko-KR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3200" dirty="0">
                <a:latin typeface="HY강B" panose="02030600000101010101" pitchFamily="18" charset="-127"/>
                <a:ea typeface="HY강B" panose="02030600000101010101" pitchFamily="18" charset="-127"/>
              </a:rPr>
              <a:t>수시 반수 </a:t>
            </a:r>
            <a:endParaRPr lang="en-US" altLang="ko-KR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3200" dirty="0">
                <a:latin typeface="HY강B" panose="02030600000101010101" pitchFamily="18" charset="-127"/>
                <a:ea typeface="HY강B" panose="02030600000101010101" pitchFamily="18" charset="-127"/>
              </a:rPr>
              <a:t>현재 숭실대학교 컴퓨터학부 재학중 </a:t>
            </a:r>
          </a:p>
        </p:txBody>
      </p:sp>
    </p:spTree>
    <p:extLst>
      <p:ext uri="{BB962C8B-B14F-4D97-AF65-F5344CB8AC3E}">
        <p14:creationId xmlns:p14="http://schemas.microsoft.com/office/powerpoint/2010/main" val="182015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43955" y="2793012"/>
            <a:ext cx="4104089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Q &amp; A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917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무엇이 세상을 바꿀까요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491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12940" y="2784940"/>
            <a:ext cx="8473807" cy="1511151"/>
          </a:xfrm>
          <a:prstGeom prst="rect">
            <a:avLst/>
          </a:prstGeom>
          <a:solidFill>
            <a:schemeClr val="lt1">
              <a:alpha val="59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atin typeface="HY강B" panose="02030600000101010101" pitchFamily="18" charset="-127"/>
                <a:ea typeface="HY강B" panose="02030600000101010101" pitchFamily="18" charset="-127"/>
              </a:rPr>
              <a:t>인간의 상상력</a:t>
            </a:r>
          </a:p>
        </p:txBody>
      </p:sp>
    </p:spTree>
    <p:extLst>
      <p:ext uri="{BB962C8B-B14F-4D97-AF65-F5344CB8AC3E}">
        <p14:creationId xmlns:p14="http://schemas.microsoft.com/office/powerpoint/2010/main" val="3328029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920s - What The Future Will Look Lik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6852" y="467139"/>
            <a:ext cx="7704897" cy="577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8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8200" y="2978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latin typeface="HY강B" panose="02030600000101010101" pitchFamily="18" charset="-127"/>
                <a:ea typeface="HY강B" panose="02030600000101010101" pitchFamily="18" charset="-127"/>
              </a:rPr>
              <a:t>Hardware</a:t>
            </a:r>
            <a:endParaRPr lang="ko-KR" altLang="en-US" sz="6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35974" y="2793012"/>
            <a:ext cx="4119854" cy="151115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하드웨어</a:t>
            </a:r>
          </a:p>
        </p:txBody>
      </p:sp>
    </p:spTree>
    <p:extLst>
      <p:ext uri="{BB962C8B-B14F-4D97-AF65-F5344CB8AC3E}">
        <p14:creationId xmlns:p14="http://schemas.microsoft.com/office/powerpoint/2010/main" val="2648632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3877</TotalTime>
  <Words>425</Words>
  <Application>Microsoft Office PowerPoint</Application>
  <PresentationFormat>와이드스크린</PresentationFormat>
  <Paragraphs>125</Paragraphs>
  <Slides>39</Slides>
  <Notes>15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Apple SD Gothic Neo</vt:lpstr>
      <vt:lpstr>HY강B</vt:lpstr>
      <vt:lpstr>OracleSansVF</vt:lpstr>
      <vt:lpstr>맑은 고딕</vt:lpstr>
      <vt:lpstr>Arial</vt:lpstr>
      <vt:lpstr>Office 테마</vt:lpstr>
      <vt:lpstr>bit.ly/3628SwY</vt:lpstr>
      <vt:lpstr>github.com/tjsrnjs17/SD_R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17 8+</vt:lpstr>
      <vt:lpstr>18 xs max</vt:lpstr>
      <vt:lpstr>19 11 pro max</vt:lpstr>
      <vt:lpstr>PowerPoint 프레젠테이션</vt:lpstr>
      <vt:lpstr>PowerPoint 프레젠테이션</vt:lpstr>
      <vt:lpstr>PowerPoint 프레젠테이션</vt:lpstr>
      <vt:lpstr>소프트웨어에 의한 로켓 재발명</vt:lpstr>
      <vt:lpstr>결론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많이 보이는게 라멘 집  초밥 집</vt:lpstr>
      <vt:lpstr>PowerPoint 프레젠테이션</vt:lpstr>
      <vt:lpstr>많이 보이는게 라멘 집  초밥 집</vt:lpstr>
      <vt:lpstr>많이 보이는게 라멘 집  초밥 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imagination</dc:title>
  <dc:creator>선종 유</dc:creator>
  <cp:lastModifiedBy>유선권</cp:lastModifiedBy>
  <cp:revision>134</cp:revision>
  <dcterms:created xsi:type="dcterms:W3CDTF">2018-07-10T08:27:50Z</dcterms:created>
  <dcterms:modified xsi:type="dcterms:W3CDTF">2020-11-06T05:00:14Z</dcterms:modified>
</cp:coreProperties>
</file>